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a5de1c6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1a5de1c6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96d11776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96d11776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39e4d272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39e4d272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eaf6654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eaf6654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a5de1c67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a5de1c67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ddd6b29d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ddd6b29d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39e4d272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f39e4d272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f39e4d272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f39e4d272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39e4d272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39e4d272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39e4d27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f39e4d27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96d11776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96d11776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196d11776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196d11776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39e4d272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39e4d272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39e4d272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39e4d272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39e4d272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39e4d272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f39e4d272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f39e4d272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39e4d272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39e4d272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60750" y="0"/>
            <a:ext cx="8520600" cy="10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50">
                <a:solidFill>
                  <a:srgbClr val="999999"/>
                </a:solidFill>
              </a:rPr>
              <a:t>Whistler-mode Waves and</a:t>
            </a:r>
            <a:r>
              <a:rPr lang="en" sz="2750">
                <a:solidFill>
                  <a:srgbClr val="201F1E"/>
                </a:solidFill>
              </a:rPr>
              <a:t> </a:t>
            </a:r>
            <a:r>
              <a:rPr lang="en" sz="2750"/>
              <a:t>Relativistic Precipitation Event Detection by Employing Self-Organizing-Maps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02275" y="1948125"/>
            <a:ext cx="8520600" cy="5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Sergio E. Vidal-Luengo, Lauren Blum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02275" y="26412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654"/>
              <a:buFont typeface="Arial"/>
              <a:buNone/>
            </a:pPr>
            <a:r>
              <a:rPr lang="en" sz="1679">
                <a:solidFill>
                  <a:schemeClr val="dk1"/>
                </a:solidFill>
              </a:rPr>
              <a:t>Laboratory for Atmospheric and Space Physics (LASP)</a:t>
            </a:r>
            <a:endParaRPr sz="1679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55654"/>
              <a:buNone/>
            </a:pPr>
            <a:r>
              <a:t/>
            </a:r>
            <a:endParaRPr sz="1679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55654"/>
              <a:buNone/>
            </a:pPr>
            <a:r>
              <a:rPr lang="en" sz="1679">
                <a:solidFill>
                  <a:schemeClr val="dk1"/>
                </a:solidFill>
              </a:rPr>
              <a:t>University of Colorado - Boulder</a:t>
            </a:r>
            <a:endParaRPr sz="1679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55654"/>
              <a:buNone/>
            </a:pPr>
            <a:r>
              <a:t/>
            </a:r>
            <a:endParaRPr sz="1679"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21768" l="0" r="0" t="15930"/>
          <a:stretch/>
        </p:blipFill>
        <p:spPr>
          <a:xfrm>
            <a:off x="2792848" y="3555675"/>
            <a:ext cx="3137625" cy="12217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0" y="4312200"/>
            <a:ext cx="263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1F1E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Acknowledgements to the CALET Space Weather Team, and Alessandro Bruno</a:t>
            </a:r>
            <a:endParaRPr>
              <a:solidFill>
                <a:srgbClr val="201F1E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CALET: Detection Challenges of Precipitation Events</a:t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2350"/>
            <a:ext cx="4572001" cy="3411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3" y="1731238"/>
            <a:ext cx="4572001" cy="341336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2976675" y="3906900"/>
            <a:ext cx="11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 Event</a:t>
            </a:r>
            <a:endParaRPr/>
          </a:p>
        </p:txBody>
      </p:sp>
      <p:sp>
        <p:nvSpPr>
          <p:cNvPr id="148" name="Google Shape;148;p22"/>
          <p:cNvSpPr txBox="1"/>
          <p:nvPr/>
        </p:nvSpPr>
        <p:spPr>
          <a:xfrm>
            <a:off x="207925" y="3797425"/>
            <a:ext cx="21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Event</a:t>
            </a:r>
            <a:endParaRPr/>
          </a:p>
        </p:txBody>
      </p:sp>
      <p:sp>
        <p:nvSpPr>
          <p:cNvPr id="149" name="Google Shape;149;p22"/>
          <p:cNvSpPr txBox="1"/>
          <p:nvPr/>
        </p:nvSpPr>
        <p:spPr>
          <a:xfrm>
            <a:off x="7068775" y="2943050"/>
            <a:ext cx="11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 Event</a:t>
            </a:r>
            <a:endParaRPr/>
          </a:p>
        </p:txBody>
      </p:sp>
      <p:sp>
        <p:nvSpPr>
          <p:cNvPr id="150" name="Google Shape;150;p22"/>
          <p:cNvSpPr txBox="1"/>
          <p:nvPr/>
        </p:nvSpPr>
        <p:spPr>
          <a:xfrm>
            <a:off x="4847225" y="3960775"/>
            <a:ext cx="21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Event</a:t>
            </a:r>
            <a:endParaRPr/>
          </a:p>
        </p:txBody>
      </p:sp>
      <p:sp>
        <p:nvSpPr>
          <p:cNvPr id="151" name="Google Shape;151;p22"/>
          <p:cNvSpPr txBox="1"/>
          <p:nvPr/>
        </p:nvSpPr>
        <p:spPr>
          <a:xfrm>
            <a:off x="311700" y="1101050"/>
            <a:ext cx="867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Simultaneous</a:t>
            </a:r>
            <a:r>
              <a:rPr lang="en"/>
              <a:t> REP and </a:t>
            </a:r>
            <a:r>
              <a:rPr lang="en"/>
              <a:t>background</a:t>
            </a:r>
            <a:r>
              <a:rPr lang="en"/>
              <a:t> events </a:t>
            </a:r>
            <a:r>
              <a:rPr lang="en"/>
              <a:t>occurrence</a:t>
            </a:r>
            <a:r>
              <a:rPr lang="en"/>
              <a:t> </a:t>
            </a:r>
            <a:r>
              <a:rPr lang="en"/>
              <a:t>difficult the use of algorithms based on indices. Visual inspection is the most common option, but it limits the amount of events that can be analyzed. </a:t>
            </a:r>
            <a:endParaRPr/>
          </a:p>
        </p:txBody>
      </p:sp>
      <p:sp>
        <p:nvSpPr>
          <p:cNvPr id="152" name="Google Shape;15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Self-Organizing-Maps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It uses an artificial neural network to reduce the number of dimensions of a set of data, by clustering data that have similar characteristics (Kohonen 1990, 2013).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It uses competitive learning to improve performance of every node.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It </a:t>
            </a:r>
            <a:r>
              <a:rPr lang="en" sz="1400">
                <a:solidFill>
                  <a:schemeClr val="dk1"/>
                </a:solidFill>
              </a:rPr>
              <a:t>requires</a:t>
            </a:r>
            <a:r>
              <a:rPr lang="en" sz="1400">
                <a:solidFill>
                  <a:schemeClr val="dk1"/>
                </a:solidFill>
              </a:rPr>
              <a:t> the previous </a:t>
            </a:r>
            <a:r>
              <a:rPr lang="en" sz="1400">
                <a:solidFill>
                  <a:schemeClr val="dk1"/>
                </a:solidFill>
              </a:rPr>
              <a:t>identification</a:t>
            </a:r>
            <a:r>
              <a:rPr lang="en" sz="1400">
                <a:solidFill>
                  <a:schemeClr val="dk1"/>
                </a:solidFill>
              </a:rPr>
              <a:t> of a feature in the data that could be classified.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Self-Organizing-Maps: Example</a:t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00" y="1379363"/>
            <a:ext cx="2753775" cy="190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 rotWithShape="1">
          <a:blip r:embed="rId4">
            <a:alphaModFix/>
          </a:blip>
          <a:srcRect b="82780" l="35196" r="33670" t="0"/>
          <a:stretch/>
        </p:blipFill>
        <p:spPr>
          <a:xfrm>
            <a:off x="109900" y="3015150"/>
            <a:ext cx="1714500" cy="7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 rotWithShape="1">
          <a:blip r:embed="rId4">
            <a:alphaModFix/>
          </a:blip>
          <a:srcRect b="61446" l="0" r="49680" t="17519"/>
          <a:stretch/>
        </p:blipFill>
        <p:spPr>
          <a:xfrm>
            <a:off x="109900" y="3739650"/>
            <a:ext cx="3045349" cy="9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1800" y="1168549"/>
            <a:ext cx="4682024" cy="17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0951" y="3280300"/>
            <a:ext cx="6084351" cy="153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227650" y="390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025" y="461975"/>
            <a:ext cx="3005276" cy="3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25"/>
          <p:cNvSpPr/>
          <p:nvPr/>
        </p:nvSpPr>
        <p:spPr>
          <a:xfrm>
            <a:off x="2746925" y="294625"/>
            <a:ext cx="2050800" cy="63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event detection</a:t>
            </a:r>
            <a:endParaRPr/>
          </a:p>
        </p:txBody>
      </p:sp>
      <p:sp>
        <p:nvSpPr>
          <p:cNvPr id="179" name="Google Shape;179;p25"/>
          <p:cNvSpPr/>
          <p:nvPr/>
        </p:nvSpPr>
        <p:spPr>
          <a:xfrm>
            <a:off x="3057125" y="1070350"/>
            <a:ext cx="1430400" cy="40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mean</a:t>
            </a:r>
            <a:endParaRPr/>
          </a:p>
        </p:txBody>
      </p:sp>
      <p:sp>
        <p:nvSpPr>
          <p:cNvPr id="180" name="Google Shape;180;p25"/>
          <p:cNvSpPr/>
          <p:nvPr/>
        </p:nvSpPr>
        <p:spPr>
          <a:xfrm>
            <a:off x="2408375" y="1659875"/>
            <a:ext cx="2727900" cy="51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Obtain power spectral density</a:t>
            </a:r>
            <a:endParaRPr/>
          </a:p>
        </p:txBody>
      </p:sp>
      <p:sp>
        <p:nvSpPr>
          <p:cNvPr id="181" name="Google Shape;181;p25"/>
          <p:cNvSpPr/>
          <p:nvPr/>
        </p:nvSpPr>
        <p:spPr>
          <a:xfrm>
            <a:off x="2512925" y="2437188"/>
            <a:ext cx="25188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random/Updated SOM matrix</a:t>
            </a:r>
            <a:endParaRPr/>
          </a:p>
        </p:txBody>
      </p:sp>
      <p:sp>
        <p:nvSpPr>
          <p:cNvPr id="182" name="Google Shape;182;p25"/>
          <p:cNvSpPr/>
          <p:nvPr/>
        </p:nvSpPr>
        <p:spPr>
          <a:xfrm>
            <a:off x="2560475" y="3228650"/>
            <a:ext cx="24237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Best-Matching-Unit</a:t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5380013" y="3177950"/>
            <a:ext cx="2122200" cy="67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Weights for Best-Matching-Unit and nearby cells  </a:t>
            </a:r>
            <a:endParaRPr/>
          </a:p>
        </p:txBody>
      </p:sp>
      <p:sp>
        <p:nvSpPr>
          <p:cNvPr id="184" name="Google Shape;184;p25"/>
          <p:cNvSpPr/>
          <p:nvPr/>
        </p:nvSpPr>
        <p:spPr>
          <a:xfrm>
            <a:off x="5616725" y="2467488"/>
            <a:ext cx="1648800" cy="51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changes to SOM </a:t>
            </a: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3004475" y="4630050"/>
            <a:ext cx="1535700" cy="405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the SOM</a:t>
            </a:r>
            <a:endParaRPr/>
          </a:p>
        </p:txBody>
      </p:sp>
      <p:cxnSp>
        <p:nvCxnSpPr>
          <p:cNvPr id="186" name="Google Shape;186;p25"/>
          <p:cNvCxnSpPr>
            <a:stCxn id="182" idx="3"/>
            <a:endCxn id="183" idx="1"/>
          </p:cNvCxnSpPr>
          <p:nvPr/>
        </p:nvCxnSpPr>
        <p:spPr>
          <a:xfrm>
            <a:off x="4984175" y="3515000"/>
            <a:ext cx="39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5"/>
          <p:cNvCxnSpPr>
            <a:stCxn id="184" idx="1"/>
            <a:endCxn id="181" idx="3"/>
          </p:cNvCxnSpPr>
          <p:nvPr/>
        </p:nvCxnSpPr>
        <p:spPr>
          <a:xfrm rot="10800000">
            <a:off x="5031725" y="2723538"/>
            <a:ext cx="585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25"/>
          <p:cNvCxnSpPr>
            <a:stCxn id="176" idx="1"/>
            <a:endCxn id="178" idx="3"/>
          </p:cNvCxnSpPr>
          <p:nvPr/>
        </p:nvCxnSpPr>
        <p:spPr>
          <a:xfrm rot="10800000">
            <a:off x="4797725" y="610263"/>
            <a:ext cx="582300" cy="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5"/>
          <p:cNvCxnSpPr>
            <a:stCxn id="183" idx="0"/>
            <a:endCxn id="184" idx="2"/>
          </p:cNvCxnSpPr>
          <p:nvPr/>
        </p:nvCxnSpPr>
        <p:spPr>
          <a:xfrm rot="10800000">
            <a:off x="6441113" y="2979650"/>
            <a:ext cx="0" cy="1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5"/>
          <p:cNvCxnSpPr>
            <a:stCxn id="178" idx="2"/>
            <a:endCxn id="179" idx="0"/>
          </p:cNvCxnSpPr>
          <p:nvPr/>
        </p:nvCxnSpPr>
        <p:spPr>
          <a:xfrm>
            <a:off x="3772325" y="925825"/>
            <a:ext cx="0" cy="14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5"/>
          <p:cNvCxnSpPr>
            <a:stCxn id="179" idx="2"/>
            <a:endCxn id="180" idx="0"/>
          </p:cNvCxnSpPr>
          <p:nvPr/>
        </p:nvCxnSpPr>
        <p:spPr>
          <a:xfrm>
            <a:off x="3772325" y="1475350"/>
            <a:ext cx="0" cy="18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5"/>
          <p:cNvCxnSpPr>
            <a:stCxn id="180" idx="2"/>
            <a:endCxn id="181" idx="0"/>
          </p:cNvCxnSpPr>
          <p:nvPr/>
        </p:nvCxnSpPr>
        <p:spPr>
          <a:xfrm>
            <a:off x="3772325" y="2171975"/>
            <a:ext cx="0" cy="2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5"/>
          <p:cNvCxnSpPr>
            <a:stCxn id="181" idx="2"/>
            <a:endCxn id="182" idx="0"/>
          </p:cNvCxnSpPr>
          <p:nvPr/>
        </p:nvCxnSpPr>
        <p:spPr>
          <a:xfrm>
            <a:off x="3772325" y="3009888"/>
            <a:ext cx="0" cy="21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5"/>
          <p:cNvCxnSpPr>
            <a:stCxn id="195" idx="1"/>
            <a:endCxn id="180" idx="3"/>
          </p:cNvCxnSpPr>
          <p:nvPr/>
        </p:nvCxnSpPr>
        <p:spPr>
          <a:xfrm flipH="1">
            <a:off x="5136400" y="1892425"/>
            <a:ext cx="731400" cy="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5"/>
          <p:cNvSpPr txBox="1"/>
          <p:nvPr/>
        </p:nvSpPr>
        <p:spPr>
          <a:xfrm>
            <a:off x="5867800" y="1692325"/>
            <a:ext cx="15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Welch’s method</a:t>
            </a:r>
            <a:endParaRPr/>
          </a:p>
        </p:txBody>
      </p:sp>
      <p:cxnSp>
        <p:nvCxnSpPr>
          <p:cNvPr id="196" name="Google Shape;196;p25"/>
          <p:cNvCxnSpPr>
            <a:stCxn id="197" idx="2"/>
            <a:endCxn id="185" idx="0"/>
          </p:cNvCxnSpPr>
          <p:nvPr/>
        </p:nvCxnSpPr>
        <p:spPr>
          <a:xfrm flipH="1">
            <a:off x="3772200" y="4363600"/>
            <a:ext cx="1500" cy="26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25"/>
          <p:cNvSpPr/>
          <p:nvPr/>
        </p:nvSpPr>
        <p:spPr>
          <a:xfrm>
            <a:off x="3189750" y="4020100"/>
            <a:ext cx="1167900" cy="343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</a:t>
            </a:r>
            <a:endParaRPr/>
          </a:p>
        </p:txBody>
      </p:sp>
      <p:cxnSp>
        <p:nvCxnSpPr>
          <p:cNvPr id="198" name="Google Shape;198;p25"/>
          <p:cNvCxnSpPr>
            <a:stCxn id="182" idx="2"/>
            <a:endCxn id="197" idx="0"/>
          </p:cNvCxnSpPr>
          <p:nvPr/>
        </p:nvCxnSpPr>
        <p:spPr>
          <a:xfrm>
            <a:off x="3772325" y="3801350"/>
            <a:ext cx="1500" cy="21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5"/>
          <p:cNvCxnSpPr>
            <a:endCxn id="200" idx="3"/>
          </p:cNvCxnSpPr>
          <p:nvPr/>
        </p:nvCxnSpPr>
        <p:spPr>
          <a:xfrm rot="10800000">
            <a:off x="1763350" y="2713500"/>
            <a:ext cx="749700" cy="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25"/>
          <p:cNvSpPr txBox="1"/>
          <p:nvPr/>
        </p:nvSpPr>
        <p:spPr>
          <a:xfrm>
            <a:off x="227650" y="2513400"/>
            <a:ext cx="15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data = 70% </a:t>
            </a:r>
            <a:endParaRPr/>
          </a:p>
        </p:txBody>
      </p:sp>
      <p:cxnSp>
        <p:nvCxnSpPr>
          <p:cNvPr id="201" name="Google Shape;201;p25"/>
          <p:cNvCxnSpPr>
            <a:endCxn id="202" idx="3"/>
          </p:cNvCxnSpPr>
          <p:nvPr/>
        </p:nvCxnSpPr>
        <p:spPr>
          <a:xfrm rot="10800000">
            <a:off x="2376700" y="4215700"/>
            <a:ext cx="7815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25"/>
          <p:cNvSpPr txBox="1"/>
          <p:nvPr/>
        </p:nvSpPr>
        <p:spPr>
          <a:xfrm>
            <a:off x="841000" y="4015600"/>
            <a:ext cx="153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</a:t>
            </a:r>
            <a:r>
              <a:rPr lang="en"/>
              <a:t> data = 30%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1775" y="2593650"/>
            <a:ext cx="2896325" cy="21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50" y="2571750"/>
            <a:ext cx="2954750" cy="22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8098" y="2593650"/>
            <a:ext cx="2896325" cy="217225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/>
          <p:nvPr/>
        </p:nvSpPr>
        <p:spPr>
          <a:xfrm>
            <a:off x="621000" y="2419300"/>
            <a:ext cx="18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REP event</a:t>
            </a:r>
            <a:endParaRPr/>
          </a:p>
        </p:txBody>
      </p:sp>
      <p:sp>
        <p:nvSpPr>
          <p:cNvPr id="212" name="Google Shape;212;p26"/>
          <p:cNvSpPr txBox="1"/>
          <p:nvPr/>
        </p:nvSpPr>
        <p:spPr>
          <a:xfrm>
            <a:off x="3147038" y="2419300"/>
            <a:ext cx="25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Mixed</a:t>
            </a:r>
            <a:r>
              <a:rPr lang="en"/>
              <a:t> Background/REP event</a:t>
            </a:r>
            <a:endParaRPr/>
          </a:p>
        </p:txBody>
      </p:sp>
      <p:sp>
        <p:nvSpPr>
          <p:cNvPr id="213" name="Google Shape;213;p26"/>
          <p:cNvSpPr txBox="1"/>
          <p:nvPr/>
        </p:nvSpPr>
        <p:spPr>
          <a:xfrm>
            <a:off x="6488650" y="2419300"/>
            <a:ext cx="16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r>
              <a:rPr lang="en"/>
              <a:t> event</a:t>
            </a:r>
            <a:endParaRPr/>
          </a:p>
        </p:txBody>
      </p:sp>
      <p:sp>
        <p:nvSpPr>
          <p:cNvPr id="214" name="Google Shape;21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26"/>
          <p:cNvSpPr txBox="1"/>
          <p:nvPr/>
        </p:nvSpPr>
        <p:spPr>
          <a:xfrm>
            <a:off x="2241200" y="2819500"/>
            <a:ext cx="76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CHDX</a:t>
            </a:r>
            <a:endParaRPr sz="1000"/>
          </a:p>
        </p:txBody>
      </p:sp>
      <p:sp>
        <p:nvSpPr>
          <p:cNvPr id="216" name="Google Shape;216;p26"/>
          <p:cNvSpPr txBox="1"/>
          <p:nvPr/>
        </p:nvSpPr>
        <p:spPr>
          <a:xfrm>
            <a:off x="5109800" y="2819500"/>
            <a:ext cx="76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CHDX</a:t>
            </a:r>
            <a:endParaRPr sz="1000"/>
          </a:p>
        </p:txBody>
      </p:sp>
      <p:sp>
        <p:nvSpPr>
          <p:cNvPr id="217" name="Google Shape;217;p26"/>
          <p:cNvSpPr txBox="1"/>
          <p:nvPr/>
        </p:nvSpPr>
        <p:spPr>
          <a:xfrm>
            <a:off x="7959925" y="2866925"/>
            <a:ext cx="76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CHDX</a:t>
            </a:r>
            <a:endParaRPr sz="1000"/>
          </a:p>
        </p:txBody>
      </p:sp>
      <p:sp>
        <p:nvSpPr>
          <p:cNvPr id="218" name="Google Shape;218;p26"/>
          <p:cNvSpPr txBox="1"/>
          <p:nvPr/>
        </p:nvSpPr>
        <p:spPr>
          <a:xfrm>
            <a:off x="2146725" y="1718513"/>
            <a:ext cx="14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Events</a:t>
            </a:r>
            <a:endParaRPr/>
          </a:p>
        </p:txBody>
      </p:sp>
      <p:sp>
        <p:nvSpPr>
          <p:cNvPr id="219" name="Google Shape;219;p26"/>
          <p:cNvSpPr txBox="1"/>
          <p:nvPr/>
        </p:nvSpPr>
        <p:spPr>
          <a:xfrm>
            <a:off x="6362813" y="1742225"/>
            <a:ext cx="19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Discarded Events</a:t>
            </a:r>
            <a:endParaRPr/>
          </a:p>
        </p:txBody>
      </p:sp>
      <p:cxnSp>
        <p:nvCxnSpPr>
          <p:cNvPr id="220" name="Google Shape;220;p26"/>
          <p:cNvCxnSpPr>
            <a:stCxn id="218" idx="2"/>
          </p:cNvCxnSpPr>
          <p:nvPr/>
        </p:nvCxnSpPr>
        <p:spPr>
          <a:xfrm flipH="1">
            <a:off x="2214975" y="2118713"/>
            <a:ext cx="677100" cy="28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26"/>
          <p:cNvCxnSpPr>
            <a:stCxn id="218" idx="2"/>
          </p:cNvCxnSpPr>
          <p:nvPr/>
        </p:nvCxnSpPr>
        <p:spPr>
          <a:xfrm>
            <a:off x="2892075" y="2118713"/>
            <a:ext cx="613800" cy="3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26"/>
          <p:cNvCxnSpPr>
            <a:stCxn id="219" idx="2"/>
            <a:endCxn id="213" idx="0"/>
          </p:cNvCxnSpPr>
          <p:nvPr/>
        </p:nvCxnSpPr>
        <p:spPr>
          <a:xfrm>
            <a:off x="7326263" y="2142425"/>
            <a:ext cx="0" cy="27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26"/>
          <p:cNvSpPr txBox="1"/>
          <p:nvPr/>
        </p:nvSpPr>
        <p:spPr>
          <a:xfrm>
            <a:off x="377900" y="1018200"/>
            <a:ext cx="809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 that show similar spectral density profiles are </a:t>
            </a:r>
            <a:r>
              <a:rPr lang="en"/>
              <a:t>clustered</a:t>
            </a:r>
            <a:r>
              <a:rPr lang="en"/>
              <a:t> together.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Map</a:t>
            </a:r>
            <a:endParaRPr/>
          </a:p>
        </p:txBody>
      </p:sp>
      <p:sp>
        <p:nvSpPr>
          <p:cNvPr id="229" name="Google Shape;229;p27"/>
          <p:cNvSpPr txBox="1"/>
          <p:nvPr/>
        </p:nvSpPr>
        <p:spPr>
          <a:xfrm>
            <a:off x="258675" y="1303275"/>
            <a:ext cx="30405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Red cells </a:t>
            </a:r>
            <a:r>
              <a:rPr lang="en">
                <a:highlight>
                  <a:srgbClr val="FF0000"/>
                </a:highlight>
              </a:rPr>
              <a:t>     </a:t>
            </a:r>
            <a:r>
              <a:rPr lang="en"/>
              <a:t> : Clusters with 100% of REP events.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Blue </a:t>
            </a:r>
            <a:r>
              <a:rPr lang="en"/>
              <a:t>cells </a:t>
            </a:r>
            <a:r>
              <a:rPr lang="en">
                <a:highlight>
                  <a:srgbClr val="0000FF"/>
                </a:highlight>
              </a:rPr>
              <a:t>     </a:t>
            </a:r>
            <a:r>
              <a:rPr lang="en"/>
              <a:t> : Cluster with 100% </a:t>
            </a:r>
            <a:r>
              <a:rPr lang="en"/>
              <a:t>background events.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Yellow cells </a:t>
            </a:r>
            <a:r>
              <a:rPr lang="en">
                <a:highlight>
                  <a:srgbClr val="FFFF00"/>
                </a:highlight>
              </a:rPr>
              <a:t>     </a:t>
            </a:r>
            <a:r>
              <a:rPr lang="en"/>
              <a:t> : Clusters where is hard to know if REP or background event, or with 1 or more misplaced event.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Black cells        : Cluster without events.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27"/>
          <p:cNvSpPr/>
          <p:nvPr/>
        </p:nvSpPr>
        <p:spPr>
          <a:xfrm>
            <a:off x="1691425" y="3746600"/>
            <a:ext cx="265500" cy="19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100" y="196550"/>
            <a:ext cx="3099000" cy="221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8100" y="2571759"/>
            <a:ext cx="3099000" cy="2198517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/>
        </p:nvSpPr>
        <p:spPr>
          <a:xfrm>
            <a:off x="7427950" y="733225"/>
            <a:ext cx="159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using 30% of the data</a:t>
            </a:r>
            <a:endParaRPr/>
          </a:p>
        </p:txBody>
      </p:sp>
      <p:sp>
        <p:nvSpPr>
          <p:cNvPr id="235" name="Google Shape;235;p27"/>
          <p:cNvSpPr txBox="1"/>
          <p:nvPr/>
        </p:nvSpPr>
        <p:spPr>
          <a:xfrm>
            <a:off x="7323350" y="3363213"/>
            <a:ext cx="159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 applied to all the data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41" name="Google Shape;241;p28"/>
          <p:cNvSpPr txBox="1"/>
          <p:nvPr>
            <p:ph idx="1" type="body"/>
          </p:nvPr>
        </p:nvSpPr>
        <p:spPr>
          <a:xfrm>
            <a:off x="311700" y="1152475"/>
            <a:ext cx="8520600" cy="38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We use Self-Organizing-Maps for classification of different types of relativistic electron precipitation observed by CALET at LEO orbit.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It allows the future automation of the detection process.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Allows the generation of larger data sets for statistical studies. 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Self-Organizing-Maps have a convenient usefulness/</a:t>
            </a:r>
            <a:r>
              <a:rPr lang="en">
                <a:solidFill>
                  <a:schemeClr val="dk1"/>
                </a:solidFill>
              </a:rPr>
              <a:t>difficulty ratio for data analysis.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Similar technique can be used for other types of precipitation data set (i.e. SAMPEX), to detect and differentiate microbursts and Band Precipitation.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2" name="Google Shape;24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 b="0" l="4149" r="6027" t="9198"/>
          <a:stretch/>
        </p:blipFill>
        <p:spPr>
          <a:xfrm>
            <a:off x="2430325" y="3751850"/>
            <a:ext cx="3817229" cy="13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49" name="Google Shape;24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Implement this methodology for automatic </a:t>
            </a:r>
            <a:r>
              <a:rPr lang="en">
                <a:solidFill>
                  <a:schemeClr val="dk1"/>
                </a:solidFill>
              </a:rPr>
              <a:t>detection</a:t>
            </a:r>
            <a:r>
              <a:rPr lang="en">
                <a:solidFill>
                  <a:schemeClr val="dk1"/>
                </a:solidFill>
              </a:rPr>
              <a:t>/classification of CALET observations. 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 the same technique for the characterization of REP events only, by removing the background events the quality of their categorization should improve.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 a similar methodology for the identification of waves observed Van Allen Probes, MMS, and THEMIS (i.e. Vech &amp; Malaspina 2021).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Find spacecraft </a:t>
            </a:r>
            <a:r>
              <a:rPr lang="en">
                <a:solidFill>
                  <a:schemeClr val="dk1"/>
                </a:solidFill>
              </a:rPr>
              <a:t>conjunction</a:t>
            </a:r>
            <a:r>
              <a:rPr lang="en">
                <a:solidFill>
                  <a:schemeClr val="dk1"/>
                </a:solidFill>
              </a:rPr>
              <a:t> events using L-shell and associate different types of REP events to different types of waves observed in the outer radiation Van Allen Belt.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0" name="Google Shape;25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56" name="Google Shape;25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017725"/>
            <a:ext cx="8520600" cy="4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143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Introduction: Whistler waves at the Van Allen Belts and </a:t>
            </a:r>
            <a:r>
              <a:rPr lang="en">
                <a:solidFill>
                  <a:schemeClr val="dk1"/>
                </a:solidFill>
              </a:rPr>
              <a:t>Relativistic</a:t>
            </a:r>
            <a:r>
              <a:rPr lang="en">
                <a:solidFill>
                  <a:schemeClr val="dk1"/>
                </a:solidFill>
              </a:rPr>
              <a:t> Electron Precipitation.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114300" lvl="0" marL="228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 CALET mission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114300" lvl="0" marL="228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Relativistic</a:t>
            </a:r>
            <a:r>
              <a:rPr lang="en">
                <a:solidFill>
                  <a:schemeClr val="dk1"/>
                </a:solidFill>
              </a:rPr>
              <a:t> Electron Precipitation (REP) observed by CALET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114300" lvl="0" marL="228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 Self-Organizing-Maps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114300" lvl="0" marL="228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 Results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114300" lvl="0" marL="228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 Conclusions and Future Work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</a:t>
            </a:r>
            <a:r>
              <a:rPr lang="en" sz="2355"/>
              <a:t>Whistler Waves and Relativistic Electron Precipitation</a:t>
            </a:r>
            <a:endParaRPr sz="2355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00" y="2638827"/>
            <a:ext cx="3123676" cy="227869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101325" y="910550"/>
            <a:ext cx="8832300" cy="22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Whistler</a:t>
            </a:r>
            <a:r>
              <a:rPr lang="en" sz="1400">
                <a:solidFill>
                  <a:schemeClr val="dk1"/>
                </a:solidFill>
              </a:rPr>
              <a:t> waves are c</a:t>
            </a:r>
            <a:r>
              <a:rPr lang="en" sz="1400">
                <a:solidFill>
                  <a:schemeClr val="dk1"/>
                </a:solidFill>
              </a:rPr>
              <a:t>oherent electromagnetic emissions in the range of 0.1-3 kHz.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It has been widely suggested to be involved in both acceleration, and loss of relativistic electrons from the Van Allen Belts, but the process is not well understood yet.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Both waves and relativistic precipitation are</a:t>
            </a:r>
            <a:r>
              <a:rPr lang="en" sz="1400">
                <a:solidFill>
                  <a:schemeClr val="dk1"/>
                </a:solidFill>
              </a:rPr>
              <a:t> mainly observed in the dusk sector.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Relativistic precipitation can damage spacecraft electronics.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3319675" y="4578825"/>
            <a:ext cx="986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</a:rPr>
              <a:t>Baker</a:t>
            </a:r>
            <a:r>
              <a:rPr lang="en" sz="1000">
                <a:solidFill>
                  <a:srgbClr val="B7B7B7"/>
                </a:solidFill>
              </a:rPr>
              <a:t> (2021)</a:t>
            </a:r>
            <a:endParaRPr sz="1000">
              <a:solidFill>
                <a:srgbClr val="B7B7B7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3579" y="2581937"/>
            <a:ext cx="3123671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7282425" y="4804800"/>
            <a:ext cx="1294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</a:rPr>
              <a:t>Blum et al.  </a:t>
            </a:r>
            <a:r>
              <a:rPr lang="en" sz="1000">
                <a:solidFill>
                  <a:srgbClr val="B7B7B7"/>
                </a:solidFill>
              </a:rPr>
              <a:t>(2015)</a:t>
            </a:r>
            <a:endParaRPr sz="1000">
              <a:solidFill>
                <a:srgbClr val="B7B7B7"/>
              </a:solidFill>
            </a:endParaRPr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</a:t>
            </a:r>
            <a:r>
              <a:rPr lang="en" sz="2577"/>
              <a:t>Whistler Waves &amp; Relativist Precipitation Events</a:t>
            </a:r>
            <a:endParaRPr sz="2577"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907200" y="1090375"/>
            <a:ext cx="4925100" cy="17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The theory behind this hypothesis is that the whistler waves have a frequency </a:t>
            </a:r>
            <a:r>
              <a:rPr lang="en" sz="1400">
                <a:solidFill>
                  <a:schemeClr val="dk1"/>
                </a:solidFill>
              </a:rPr>
              <a:t>similar to the gyrofrequency of relativistic electrons ( &gt; 1 MeV). Suggesting that wave-particle interaction could change the particle pitch angle and result into particle precipitation that can observed at LEO.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0" l="2965" r="2606" t="0"/>
          <a:stretch/>
        </p:blipFill>
        <p:spPr>
          <a:xfrm>
            <a:off x="149425" y="3316925"/>
            <a:ext cx="6831501" cy="17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4">
            <a:alphaModFix/>
          </a:blip>
          <a:srcRect b="12645" l="1179" r="1325" t="5184"/>
          <a:stretch/>
        </p:blipFill>
        <p:spPr>
          <a:xfrm>
            <a:off x="149425" y="1075650"/>
            <a:ext cx="3757775" cy="218334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3907200" y="2666275"/>
            <a:ext cx="184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</a:rPr>
              <a:t>Adapted by Wing (2016) from Lyons and Williams (1984)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3518276" y="2035116"/>
            <a:ext cx="292310" cy="264403"/>
          </a:xfrm>
          <a:custGeom>
            <a:rect b="b" l="l" r="r" t="t"/>
            <a:pathLst>
              <a:path extrusionOk="0" h="133875" w="180717">
                <a:moveTo>
                  <a:pt x="0" y="819"/>
                </a:moveTo>
                <a:cubicBezTo>
                  <a:pt x="3045" y="22598"/>
                  <a:pt x="12246" y="131624"/>
                  <a:pt x="18270" y="131492"/>
                </a:cubicBezTo>
                <a:cubicBezTo>
                  <a:pt x="24294" y="131360"/>
                  <a:pt x="29987" y="-372"/>
                  <a:pt x="36143" y="25"/>
                </a:cubicBezTo>
                <a:cubicBezTo>
                  <a:pt x="42299" y="422"/>
                  <a:pt x="49250" y="133875"/>
                  <a:pt x="55208" y="133875"/>
                </a:cubicBezTo>
                <a:cubicBezTo>
                  <a:pt x="61166" y="133875"/>
                  <a:pt x="65734" y="356"/>
                  <a:pt x="71890" y="25"/>
                </a:cubicBezTo>
                <a:cubicBezTo>
                  <a:pt x="78046" y="-306"/>
                  <a:pt x="85857" y="131293"/>
                  <a:pt x="92146" y="131889"/>
                </a:cubicBezTo>
                <a:cubicBezTo>
                  <a:pt x="98435" y="132485"/>
                  <a:pt x="103797" y="4129"/>
                  <a:pt x="109622" y="3599"/>
                </a:cubicBezTo>
                <a:cubicBezTo>
                  <a:pt x="115447" y="3070"/>
                  <a:pt x="121140" y="128712"/>
                  <a:pt x="127098" y="128712"/>
                </a:cubicBezTo>
                <a:cubicBezTo>
                  <a:pt x="133056" y="128712"/>
                  <a:pt x="139675" y="4460"/>
                  <a:pt x="145368" y="3599"/>
                </a:cubicBezTo>
                <a:cubicBezTo>
                  <a:pt x="151061" y="2738"/>
                  <a:pt x="155364" y="122886"/>
                  <a:pt x="161255" y="123548"/>
                </a:cubicBezTo>
                <a:cubicBezTo>
                  <a:pt x="167147" y="124210"/>
                  <a:pt x="177473" y="26901"/>
                  <a:pt x="180717" y="7571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6783500" y="4659925"/>
            <a:ext cx="19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Courtesy of A. Bruno</a:t>
            </a:r>
            <a:endParaRPr sz="1100">
              <a:solidFill>
                <a:srgbClr val="99999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925625"/>
            <a:ext cx="8520600" cy="41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There are several years of plasma wave observations from the Van Allen Probes (2012-2019) and Relativistic Electron Precipitation from CALET (2015-present).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time scale of whistler waves and Relativistic Electron Precipitation (REP) events are in the scale of seconds for the whistler waves, and minutes for the REP events.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As result, in general we have more data that we can handle. 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objective of this part of this study is to implement an unsupervised methodology to detect and characterize different types of REP events.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Create a database of events for individual and statistical studies to understand better under which conditions REP events occur and their relationship with plasma waves in the Van Allen Radiation Belts.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Personal motivation: Introduce myself into machine learning techniques.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CALET Instrument (2015 - Present)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883800"/>
            <a:ext cx="8272800" cy="16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CALET is an astrophysics mission of JAXA (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Torii 2016, Asaoka et al. 2019</a:t>
            </a:r>
            <a:r>
              <a:rPr lang="en" sz="1400">
                <a:solidFill>
                  <a:schemeClr val="dk1"/>
                </a:solidFill>
              </a:rPr>
              <a:t>), and is attached to the Japanese Module “Kibō” in the International Space Station (ISS; ~400 km).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CHDY and CHDX CALET channels can measure electron energies above 1.5 MeV and 3.4 MeV, </a:t>
            </a:r>
            <a:r>
              <a:rPr lang="en" sz="1400">
                <a:solidFill>
                  <a:schemeClr val="dk1"/>
                </a:solidFill>
              </a:rPr>
              <a:t>respectivel</a:t>
            </a:r>
            <a:r>
              <a:rPr lang="en" sz="1400">
                <a:solidFill>
                  <a:schemeClr val="dk1"/>
                </a:solidFill>
              </a:rPr>
              <a:t>y. These observations have been already used to study relativistic </a:t>
            </a:r>
            <a:r>
              <a:rPr lang="en" sz="1400">
                <a:solidFill>
                  <a:schemeClr val="dk1"/>
                </a:solidFill>
              </a:rPr>
              <a:t>electron</a:t>
            </a:r>
            <a:r>
              <a:rPr lang="en" sz="1400">
                <a:solidFill>
                  <a:schemeClr val="dk1"/>
                </a:solidFill>
              </a:rPr>
              <a:t> precipitation and their relation with plasma waves (Kataoka et al. 2016, 2020; Bruno et al. 2019, 2021).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825" y="2571750"/>
            <a:ext cx="2628824" cy="23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3128100" y="4599550"/>
            <a:ext cx="134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B7B7B7"/>
                </a:solidFill>
              </a:rPr>
              <a:t>Brogi et al (2020)</a:t>
            </a:r>
            <a:endParaRPr sz="1100">
              <a:solidFill>
                <a:srgbClr val="B7B7B7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276" y="2683250"/>
            <a:ext cx="3911177" cy="21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5155150" y="3950100"/>
            <a:ext cx="548700" cy="393600"/>
          </a:xfrm>
          <a:prstGeom prst="ellipse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CALET: ISS Orbit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4278975"/>
            <a:ext cx="85206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" sz="1420">
                <a:solidFill>
                  <a:schemeClr val="dk1"/>
                </a:solidFill>
              </a:rPr>
              <a:t>MLT and L shell coverage of the CALET instrument on board the ISS during an example month, showing that the outer radiation belt is sampled at select MLTs, which vary over time.</a:t>
            </a:r>
            <a:endParaRPr sz="142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sz="720"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725" y="1017725"/>
            <a:ext cx="6018827" cy="32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6975925" y="3515600"/>
            <a:ext cx="21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Courtesy of A. Bruno</a:t>
            </a:r>
            <a:endParaRPr sz="1100">
              <a:solidFill>
                <a:srgbClr val="99999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CALET: Observations</a:t>
            </a:r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57150" y="1934438"/>
            <a:ext cx="33318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5">
                <a:solidFill>
                  <a:schemeClr val="dk1"/>
                </a:solidFill>
              </a:rPr>
              <a:t>Relativistic Electron Precipitation Event:</a:t>
            </a:r>
            <a:endParaRPr sz="2005">
              <a:solidFill>
                <a:schemeClr val="dk1"/>
              </a:solidFill>
            </a:endParaRPr>
          </a:p>
          <a:p>
            <a:pPr indent="-298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005">
                <a:solidFill>
                  <a:schemeClr val="dk1"/>
                </a:solidFill>
              </a:rPr>
              <a:t>Bursty precipitation likely as result of pitch angle change from wave-particle interaction.</a:t>
            </a:r>
            <a:endParaRPr sz="2005">
              <a:solidFill>
                <a:schemeClr val="dk1"/>
              </a:solidFill>
            </a:endParaRPr>
          </a:p>
          <a:p>
            <a:pPr indent="-298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005">
                <a:solidFill>
                  <a:schemeClr val="dk1"/>
                </a:solidFill>
              </a:rPr>
              <a:t>These types of events represent less than 10% of events detected using the ratio index. </a:t>
            </a:r>
            <a:endParaRPr sz="2005">
              <a:solidFill>
                <a:schemeClr val="dk1"/>
              </a:solidFill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57150" y="3616950"/>
            <a:ext cx="32175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Background Precipitation Event:</a:t>
            </a:r>
            <a:endParaRPr>
              <a:solidFill>
                <a:schemeClr val="dk1"/>
              </a:solidFill>
            </a:endParaRPr>
          </a:p>
          <a:p>
            <a:pPr indent="-30416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Most likely due to Van Allen Belt crossing.</a:t>
            </a:r>
            <a:endParaRPr>
              <a:solidFill>
                <a:schemeClr val="dk1"/>
              </a:solidFill>
            </a:endParaRPr>
          </a:p>
          <a:p>
            <a:pPr indent="-3041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>
                <a:solidFill>
                  <a:schemeClr val="dk1"/>
                </a:solidFill>
              </a:rPr>
              <a:t>These types of events represent more than 90% of the events </a:t>
            </a:r>
            <a:r>
              <a:rPr lang="en">
                <a:solidFill>
                  <a:schemeClr val="dk1"/>
                </a:solidFill>
              </a:rPr>
              <a:t>detected</a:t>
            </a:r>
            <a:r>
              <a:rPr lang="en">
                <a:solidFill>
                  <a:schemeClr val="dk1"/>
                </a:solidFill>
              </a:rPr>
              <a:t> using the ratio index.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 rotWithShape="1">
          <a:blip r:embed="rId3">
            <a:alphaModFix/>
          </a:blip>
          <a:srcRect b="33693" l="6705" r="9479" t="33337"/>
          <a:stretch/>
        </p:blipFill>
        <p:spPr>
          <a:xfrm>
            <a:off x="3331949" y="1837363"/>
            <a:ext cx="5812050" cy="16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 rotWithShape="1">
          <a:blip r:embed="rId4">
            <a:alphaModFix/>
          </a:blip>
          <a:srcRect b="33779" l="6990" r="6817" t="32699"/>
          <a:stretch/>
        </p:blipFill>
        <p:spPr>
          <a:xfrm>
            <a:off x="3331950" y="3529219"/>
            <a:ext cx="5812050" cy="166225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57150" y="1017725"/>
            <a:ext cx="888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index ratio between the two channels (Bruno et al. 2022) more than 12000 events are initially detected. </a:t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250" y="1591317"/>
            <a:ext cx="2635500" cy="30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 Precipitation Observed in the Frequency Domain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00" y="2171562"/>
            <a:ext cx="3421399" cy="255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163" y="2213550"/>
            <a:ext cx="3308923" cy="247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1519950" y="1771350"/>
            <a:ext cx="111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 Event</a:t>
            </a:r>
            <a:endParaRPr/>
          </a:p>
        </p:txBody>
      </p:sp>
      <p:sp>
        <p:nvSpPr>
          <p:cNvPr id="135" name="Google Shape;135;p21"/>
          <p:cNvSpPr txBox="1"/>
          <p:nvPr/>
        </p:nvSpPr>
        <p:spPr>
          <a:xfrm>
            <a:off x="5149063" y="1771350"/>
            <a:ext cx="21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Event</a:t>
            </a:r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367400" y="976225"/>
            <a:ext cx="846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a first approach we separated between frequencies. While this was an improvement in </a:t>
            </a:r>
            <a:r>
              <a:rPr lang="en"/>
              <a:t>comparison</a:t>
            </a:r>
            <a:r>
              <a:rPr lang="en"/>
              <a:t> with the ratio index, we estimated that the number of false negatives was around 3%, which was equivalent to ~360 events. </a:t>
            </a:r>
            <a:endParaRPr/>
          </a:p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8" name="Google Shape;138;p21"/>
          <p:cNvCxnSpPr/>
          <p:nvPr/>
        </p:nvCxnSpPr>
        <p:spPr>
          <a:xfrm>
            <a:off x="115475" y="4209275"/>
            <a:ext cx="8151600" cy="21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1"/>
          <p:cNvCxnSpPr/>
          <p:nvPr/>
        </p:nvCxnSpPr>
        <p:spPr>
          <a:xfrm>
            <a:off x="115475" y="3679850"/>
            <a:ext cx="8151600" cy="21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